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95" r:id="rId3"/>
    <p:sldId id="296" r:id="rId4"/>
    <p:sldId id="297" r:id="rId5"/>
    <p:sldId id="31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18" r:id="rId17"/>
    <p:sldId id="308" r:id="rId18"/>
    <p:sldId id="319" r:id="rId19"/>
    <p:sldId id="309" r:id="rId20"/>
    <p:sldId id="320" r:id="rId21"/>
    <p:sldId id="310" r:id="rId22"/>
    <p:sldId id="311" r:id="rId23"/>
    <p:sldId id="321" r:id="rId24"/>
    <p:sldId id="312" r:id="rId25"/>
    <p:sldId id="313" r:id="rId26"/>
    <p:sldId id="314" r:id="rId27"/>
    <p:sldId id="322" r:id="rId28"/>
    <p:sldId id="31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DD2B6-1D79-1472-1667-75CC0CB237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6732" y="2806197"/>
            <a:ext cx="9144000" cy="2387600"/>
          </a:xfrm>
        </p:spPr>
        <p:txBody>
          <a:bodyPr>
            <a:noAutofit/>
          </a:bodyPr>
          <a:lstStyle/>
          <a:p>
            <a:br>
              <a:rPr lang="en-IN" sz="5400" dirty="0">
                <a:effectLst/>
                <a:latin typeface="+mn-lt"/>
              </a:rPr>
            </a:br>
            <a:br>
              <a:rPr lang="en-IN" sz="5400" dirty="0">
                <a:effectLst/>
                <a:latin typeface="+mn-lt"/>
              </a:rPr>
            </a:br>
            <a:br>
              <a:rPr lang="en-IN" sz="5400" dirty="0">
                <a:effectLst/>
                <a:latin typeface="+mn-lt"/>
              </a:rPr>
            </a:br>
            <a:br>
              <a:rPr lang="en-IN" sz="5400" b="1" dirty="0">
                <a:solidFill>
                  <a:srgbClr val="0A62E6"/>
                </a:solidFill>
                <a:latin typeface="+mn-lt"/>
                <a:cs typeface="Calibri" panose="020F0502020204030204" charset="0"/>
              </a:rPr>
            </a:br>
            <a:br>
              <a:rPr lang="en-IN" sz="5400" b="1" dirty="0">
                <a:solidFill>
                  <a:srgbClr val="0A62E6"/>
                </a:solidFill>
                <a:latin typeface="+mn-lt"/>
                <a:cs typeface="Calibri" panose="020F0502020204030204" charset="0"/>
              </a:rPr>
            </a:br>
            <a:r>
              <a:rPr lang="en-IN" sz="5400" b="1" dirty="0">
                <a:solidFill>
                  <a:srgbClr val="0A62E6"/>
                </a:solidFill>
                <a:latin typeface="+mn-lt"/>
                <a:cs typeface="Calibri" panose="020F0502020204030204" charset="0"/>
              </a:rPr>
              <a:t>Building</a:t>
            </a:r>
            <a:r>
              <a:rPr lang="en-IN" sz="5400" b="1" dirty="0">
                <a:effectLst/>
                <a:latin typeface="Jost"/>
              </a:rPr>
              <a:t> </a:t>
            </a:r>
            <a:r>
              <a:rPr lang="en-IN" sz="5400" b="1" dirty="0">
                <a:solidFill>
                  <a:srgbClr val="0A62E6"/>
                </a:solidFill>
                <a:latin typeface="+mn-lt"/>
                <a:cs typeface="Calibri" panose="020F0502020204030204" charset="0"/>
              </a:rPr>
              <a:t>ML Solutions with AWS AI Services</a:t>
            </a:r>
            <a:br>
              <a:rPr lang="en-IN" sz="4000" dirty="0">
                <a:effectLst/>
                <a:latin typeface="Helvetica Neue" panose="02000503000000020004" pitchFamily="2" charset="0"/>
              </a:rPr>
            </a:b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59178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Amazon Lex V2 – Conversational AI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Bot Creation for Voice/Text: Automates conversations for tasks like customer service.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Key Concepts: Bots, intents (actions), slots (parameters), and aliases for version management.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AWS Lambda Integration: Executes functions to retrieve user-specific information during conversations.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Applications: Customer support, sales automation, and IT helpdesks.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Amazon Kendra – Intelligent Search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Natural Language Search: Allows users to ask questions and get direct answers instead of keyword search.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Document Ranking and FAQ Matching: Returns semantically relevant documents and matches FAQs.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Index and Data Sources: Generates searchable indexes from structured and unstructured data sources.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Applications: Enterprise information search, knowledge management, and customer service support.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Amazon Q – Generative AI Assistant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Purpose: Provides AI-powered assistance for business, developer, and BI tasks.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Customized Q Variants: Q for business, builders, QuickSight, and Connect (contact center).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Business Use: Helps users find insights, perform tasks, and access information with controlled access.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Evaluating AWS AI Services for Business Use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Functional Fit: Ensures AI service features align with the ML tasks needed (e.g., entity detection, object recognition).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Performance Testing with Custom Data: Tests pre-trained models with company data for accuracy.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API Latency and Throughput: Assesses if service response times meet application requirements.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Cost Analysis: Weighs cost vs. operational efficiency compared to building custom models.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Building Intelligent Solutions with AI Services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Identifying Use Cases: Define business needs and determine if AI services meet both functional and non-functional requirements.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Solution Categories: Common solutions include document processing, media tagging, recommendations, and customer self-service.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Workflow Integration: Combine AI services within business applications for end-to-end automation.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Automated Document Verification and Extraction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Use Case: Loan application processing; banks verify and extract data from documents.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Solution Workflow: Textract extracts data → Comprehend classifies documents → Amazon Augmented AI for human review.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Benefits: Reduces manual workload, speeds up application processing, minimizes human errors.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Media tagging and analysis architecture</a:t>
            </a:r>
          </a:p>
        </p:txBody>
      </p:sp>
      <p:pic>
        <p:nvPicPr>
          <p:cNvPr id="6" name="Content Placeholder 5" descr="Screenshot_20241110_212806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9845" y="1825625"/>
            <a:ext cx="959104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Media Processing and Analysis Architecture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Problem: Enrich media content with metadata for search and monetization.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Solution Workflow: Transcribe converts audio to text → Comprehend for text analysis → Rekognition tags images/videos.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Applications: Subtitle generation, content recommendations, and digital media search.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E-commerce site and recommendation architecture</a:t>
            </a:r>
          </a:p>
        </p:txBody>
      </p:sp>
      <p:pic>
        <p:nvPicPr>
          <p:cNvPr id="6" name="Content Placeholder 5" descr="Screenshot_20241110_212830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1790" y="1825625"/>
            <a:ext cx="915035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E-commerce Product Recommendations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Objective: Increase customer engagement and sales with tailored product recommendations.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Solution Workflow: Personalize analyzes user interaction history to provide real-time recommendations.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Additional Marketing: Integrates with Amazon Pinpoint for targeted email/SMS campaigns.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Benefits: Enhances user experience and customer loyalty with personalized content.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Introduction to AI Services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What are AI Services? Fully managed services with pre-trained models to perform specific ML tasks (e.g., sentiment analysis, object detection).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Primary Users: Application developers building AI-enabled applications without needing ML expertise.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Key Benefits: Fast time-to-market, reduced need for ML data and engineering, scalability, and cost-effectiveness.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Limitations: Limited customization; pre-set algorithms with restricted access to underlying models.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Self-service chat portal with an intelligent virtual assistant</a:t>
            </a:r>
          </a:p>
        </p:txBody>
      </p:sp>
      <p:pic>
        <p:nvPicPr>
          <p:cNvPr id="6" name="Content Placeholder 5" descr="Screenshot_20241110_212840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9845" y="1825625"/>
            <a:ext cx="959104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Customer Self-Service with Intelligent Search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Goal: Improve customer satisfaction and reduce support load with self-service options.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Solution Workflow: Lex V2 for conversation → Kendra for knowledge search → Lambda for backend data retrieval.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Application Scenarios: Banking inquiries, FAQ lookups, account information updates.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Benefits: Faster issue resolution, enhanced customer satisfaction, and efficient support management.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MLOps for AI Services – Introduction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What is MLOps for AI Services? Process and tooling to manage AI service model updates, versioning, and deployment.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Benefits: Consistent deployment, scalable operations, improved auditability.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Key Components: CI/CD tools, multi-environment workflows, monitoring metrics.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MLOps</a:t>
            </a:r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 architecture for AI services on AWS</a:t>
            </a:r>
          </a:p>
        </p:txBody>
      </p:sp>
      <p:pic>
        <p:nvPicPr>
          <p:cNvPr id="6" name="Content Placeholder 5" descr="Screenshot_20241110_212853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4310" y="1825625"/>
            <a:ext cx="952881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AWS Account Setup for MLOps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Multi-Account Strategy: Isolates development, testing, and production environments.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Environment Breakdown: Dev for testing pipelines, model development for formal training, production for deployment.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Shared Services: Hosts CI/CD tools like CodePipeline and CodeBuild for consistent deployment across environments.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Code Promotion in MLOps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Code Repository for Promotion: Tracks changes, enabling promotion through development, UAT, and production.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Triggering CodePipeline Jobs: Promotes code from dev to production environments with defined checks.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Automation: Streamlined model training, testing, and deployment with CodePipeline and Step Functions.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Monitoring Metrics in MLOps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Metrics Collection with CloudWatch: Tracks API requests, errors, and latencies for each AI service.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EventBridge Integration: Automates responses based on thresholds (e.g., throttling alerts, error notifications).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Sample Architecture: CloudWatch → Lambda for actions, EventBridge for triggering workflows.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65" dirty="0">
                <a:latin typeface="Calibri" panose="020F0502020204030204" charset="0"/>
                <a:cs typeface="Calibri" panose="020F0502020204030204" charset="0"/>
              </a:rPr>
              <a:t> </a:t>
            </a:r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Monitoring architecture for Amazon Personalize</a:t>
            </a:r>
          </a:p>
        </p:txBody>
      </p:sp>
      <p:pic>
        <p:nvPicPr>
          <p:cNvPr id="6" name="Content Placeholder 5" descr="Screenshot_20241110_212909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8265" y="1825625"/>
            <a:ext cx="974090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Summary and Key Takeaways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AI Services Recap: Covering NLP, computer vision, recommendations, and conversational AI for various business needs.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Key Benefits: Speed, scalability, reduced ML skill requirements, but with customization limits.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MLOps for AI Services: Ensures scalable, consistent deployments, monitoring, and management.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Encouragement for Exploration: Evaluate AWS AI services for different business scenarios.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Overview of AWS AI Services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AWS AI Service Categories: NLP, computer vision, industrial AI, and recommendation services.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Example Services: Amazon Comprehend (NLP), Textract (OCR), Rekognition (Image Analysis), Transcribe (Speech-to-Text).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Goal: Provide essential tools for common business use cases across various industries.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Amazon Comprehend – NLP Service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Entity Recognition: Identifies names, places, dates, and other entities; useful for document indexing.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Sentiment Analysis: Detects positive, negative, or neutral sentiments, valuable for customer insights.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Topic Modeling: Groups related documents based on topics; aids in organizing large text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Language Detection &amp; Syntax Analysis: Detects primary language and part-of-speech tags.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</a:rPr>
              <a:t>The loan document verification and data extraction process</a:t>
            </a:r>
          </a:p>
        </p:txBody>
      </p:sp>
      <p:pic>
        <p:nvPicPr>
          <p:cNvPr id="6" name="Content Placeholder 5" descr="Screenshot_20241110_212749_WPS Office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4200"/>
            <a:ext cx="10515600" cy="42938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Amazon Textract – OCR and Document Analysis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OCR for Text Extraction: Extracts text from images and PDFs, with hierarchical data structure.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Table and Form Extraction: Extracts data in tables and key-value pairs, maintaining document relationships.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Signature and Query Detection: Identifies signatures and allows custom queries for targeted data extraction.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Applications: Automated data extraction for insurance, finance, healthcare, and government.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Amazon Rekognition – Image and Video Analysis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Object and Label Detection: Recognizes objects, activities, and scenes with bounding boxes for positions.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Facial Analysis and Recognition: Detects faces, sentiments, demographics, and matches with a stored index.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Content Moderation: Flags inappropriate content (e.g., violence, nudity) for safe media handling.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Applications: Security, content moderation, digital media metadata tagging.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Amazon Transcribe – Speech-to-Text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Media Transcription: Converts audio to text with punctuation for multiple languages.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Call Analytics: Extracts call details, sentiment, talk time, and issue detection.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Redaction and Toxicity Detection: Removes PII and detects toxic language in transcripts.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Medical Transcription: HIPAA-compliant transcription specifically for healthcare terminology.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b="1" dirty="0">
                <a:solidFill>
                  <a:srgbClr val="0A62E6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Amazon Personalize – Recommendations Engine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User Personalization: Predicts items a user will likely interact with or purchase.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Similar Items and Re-Ranking: Finds related items and optimizes item ranking for personalized results.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Required Data: User-item interaction history, optional user and item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Applications: E-commerce, media content, and financial product recommendations.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1356</Words>
  <Application>Microsoft Macintosh PowerPoint</Application>
  <PresentationFormat>Widescreen</PresentationFormat>
  <Paragraphs>103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Helvetica Neue</vt:lpstr>
      <vt:lpstr>Jost</vt:lpstr>
      <vt:lpstr>Office Theme</vt:lpstr>
      <vt:lpstr>     Building ML Solutions with AWS AI Services </vt:lpstr>
      <vt:lpstr> Introduction to AI Services</vt:lpstr>
      <vt:lpstr>Overview of AWS AI Services</vt:lpstr>
      <vt:lpstr>Amazon Comprehend – NLP Service</vt:lpstr>
      <vt:lpstr>The loan document verification and data extraction process</vt:lpstr>
      <vt:lpstr> Amazon Textract – OCR and Document Analysis</vt:lpstr>
      <vt:lpstr>Amazon Rekognition – Image and Video Analysis</vt:lpstr>
      <vt:lpstr>Amazon Transcribe – Speech-to-Text</vt:lpstr>
      <vt:lpstr>Amazon Personalize – Recommendations Engine</vt:lpstr>
      <vt:lpstr>Amazon Lex V2 – Conversational AI</vt:lpstr>
      <vt:lpstr> Amazon Kendra – Intelligent Search</vt:lpstr>
      <vt:lpstr> Amazon Q – Generative AI Assistant</vt:lpstr>
      <vt:lpstr>Evaluating AWS AI Services for Business Use</vt:lpstr>
      <vt:lpstr>Building Intelligent Solutions with AI Services</vt:lpstr>
      <vt:lpstr>Automated Document Verification and Extraction</vt:lpstr>
      <vt:lpstr>Media tagging and analysis architecture</vt:lpstr>
      <vt:lpstr>Media Processing and Analysis Architecture</vt:lpstr>
      <vt:lpstr>E-commerce site and recommendation architecture</vt:lpstr>
      <vt:lpstr> E-commerce Product Recommendations</vt:lpstr>
      <vt:lpstr>Self-service chat portal with an intelligent virtual assistant</vt:lpstr>
      <vt:lpstr> Customer Self-Service with Intelligent Search</vt:lpstr>
      <vt:lpstr> MLOps for AI Services – Introduction</vt:lpstr>
      <vt:lpstr>MLOps architecture for AI services on AWS</vt:lpstr>
      <vt:lpstr>AWS Account Setup for MLOps</vt:lpstr>
      <vt:lpstr> Code Promotion in MLOps</vt:lpstr>
      <vt:lpstr> Monitoring Metrics in MLOps</vt:lpstr>
      <vt:lpstr> Monitoring architecture for Amazon Personalize</vt:lpstr>
      <vt:lpstr> Summary and Key Takeaways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Introduction to AI Services</dc:title>
  <dc:creator>SIVAKUMAR BN</dc:creator>
  <cp:lastModifiedBy>Microsoft Office User</cp:lastModifiedBy>
  <cp:revision>8</cp:revision>
  <dcterms:created xsi:type="dcterms:W3CDTF">2024-11-10T16:51:00Z</dcterms:created>
  <dcterms:modified xsi:type="dcterms:W3CDTF">2024-12-13T19:06:26Z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EAEFDA860DF64D5D9407ECB4BAD09D29_12</vt:lpwstr>
  </property>
  <property fmtid="{D5CDD505-2E9C-101B-9397-08002B2CF9AE}" pid="3" name="KSOProductBuildVer">
    <vt:lpwstr>1033-12.2.0.18607</vt:lpwstr>
  </property>
</Properties>
</file>

<file path=docProps/thumbnail.jpeg>
</file>